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6"/>
  </p:notesMasterIdLst>
  <p:sldIdLst>
    <p:sldId id="295" r:id="rId2"/>
    <p:sldId id="296" r:id="rId3"/>
    <p:sldId id="307" r:id="rId4"/>
    <p:sldId id="297" r:id="rId5"/>
    <p:sldId id="283" r:id="rId6"/>
    <p:sldId id="308" r:id="rId7"/>
    <p:sldId id="322" r:id="rId8"/>
    <p:sldId id="257" r:id="rId9"/>
    <p:sldId id="323" r:id="rId10"/>
    <p:sldId id="324" r:id="rId11"/>
    <p:sldId id="325" r:id="rId12"/>
    <p:sldId id="309" r:id="rId13"/>
    <p:sldId id="306" r:id="rId14"/>
    <p:sldId id="305" r:id="rId15"/>
    <p:sldId id="310" r:id="rId16"/>
    <p:sldId id="304" r:id="rId17"/>
    <p:sldId id="318" r:id="rId18"/>
    <p:sldId id="313" r:id="rId19"/>
    <p:sldId id="314" r:id="rId20"/>
    <p:sldId id="315" r:id="rId21"/>
    <p:sldId id="316" r:id="rId22"/>
    <p:sldId id="311" r:id="rId23"/>
    <p:sldId id="320" r:id="rId24"/>
    <p:sldId id="312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Inter" panose="020B0604020202020204" charset="0"/>
      <p:regular r:id="rId31"/>
      <p:bold r:id="rId32"/>
    </p:embeddedFont>
    <p:embeddedFont>
      <p:font typeface="Inter-Regular" panose="020B0604020202020204" charset="0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B8CE54-D7E4-4D6C-B30F-6A91B47CCFBE}">
  <a:tblStyle styleId="{E4B8CE54-D7E4-4D6C-B30F-6A91B47CCF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A51BF6-B60F-430B-B708-1F52C015F5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8"/>
  </p:normalViewPr>
  <p:slideViewPr>
    <p:cSldViewPr snapToGrid="0">
      <p:cViewPr varScale="1">
        <p:scale>
          <a:sx n="143" d="100"/>
          <a:sy n="143" d="100"/>
        </p:scale>
        <p:origin x="6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roline%20Roberts\Documents\Training\NUS\Project\Phase%204\Revenue_cos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'Sheet1 (2)'!$D$5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'Sheet1 (2)'!$E$4:$J$4</c:f>
              <c:strCache>
                <c:ptCount val="6"/>
                <c:pt idx="1">
                  <c:v>Yr 1</c:v>
                </c:pt>
                <c:pt idx="3">
                  <c:v>Yr 2</c:v>
                </c:pt>
                <c:pt idx="5">
                  <c:v>Yr 3</c:v>
                </c:pt>
              </c:strCache>
            </c:strRef>
          </c:cat>
          <c:val>
            <c:numRef>
              <c:f>'Sheet1 (2)'!$E$5:$J$5</c:f>
              <c:numCache>
                <c:formatCode>_-* #,##0_-;\-* #,##0_-;_-* "-"??_-;_-@_-</c:formatCode>
                <c:ptCount val="6"/>
                <c:pt idx="1">
                  <c:v>1080</c:v>
                </c:pt>
                <c:pt idx="3">
                  <c:v>4320</c:v>
                </c:pt>
                <c:pt idx="5">
                  <c:v>9720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0F-4614-BC57-4089251269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2820848"/>
        <c:axId val="582819208"/>
      </c:barChart>
      <c:catAx>
        <c:axId val="58282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819208"/>
        <c:crosses val="autoZero"/>
        <c:auto val="1"/>
        <c:lblAlgn val="ctr"/>
        <c:lblOffset val="100"/>
        <c:noMultiLvlLbl val="0"/>
      </c:catAx>
      <c:valAx>
        <c:axId val="582819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,##0_-;\-* #,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82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107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445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2702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175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51859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23353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69503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9043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40189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98639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7167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9247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48631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d9ad39b82_2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d9ad39b82_2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3482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c9451a3e4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c9451a3e4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439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5345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030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3887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4858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152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4695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6" r:id="rId5"/>
    <p:sldLayoutId id="2147483659" r:id="rId6"/>
    <p:sldLayoutId id="2147483660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A17751-16AD-4EBD-B1E4-9D4A2FB56604}"/>
              </a:ext>
            </a:extLst>
          </p:cNvPr>
          <p:cNvSpPr/>
          <p:nvPr/>
        </p:nvSpPr>
        <p:spPr>
          <a:xfrm>
            <a:off x="0" y="3267100"/>
            <a:ext cx="9144000" cy="1355267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0" y="3612419"/>
            <a:ext cx="89154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dirty="0" err="1">
                <a:solidFill>
                  <a:schemeClr val="lt1"/>
                </a:solidFill>
                <a:latin typeface="Inter-Regular"/>
                <a:ea typeface="Inter-Regular"/>
                <a:sym typeface="Inter-Regular"/>
              </a:rPr>
              <a:t>QuantConnect</a:t>
            </a:r>
            <a:r>
              <a:rPr lang="en-US" altLang="ko-KR" sz="4400" dirty="0">
                <a:solidFill>
                  <a:schemeClr val="lt1"/>
                </a:solidFill>
                <a:latin typeface="Inter-Regular"/>
                <a:ea typeface="Inter-Regular"/>
                <a:sym typeface="Inter-Regular"/>
              </a:rPr>
              <a:t> Alpha Strategy </a:t>
            </a:r>
            <a:endParaRPr lang="ko-KR" altLang="en-US" sz="4400" dirty="0">
              <a:solidFill>
                <a:schemeClr val="lt1"/>
              </a:solidFill>
              <a:latin typeface="Inter-Regular"/>
              <a:sym typeface="Inter-Regular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4572000" y="4350774"/>
            <a:ext cx="4343292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SG" altLang="ko-KR" sz="1050" dirty="0">
                <a:solidFill>
                  <a:schemeClr val="bg1"/>
                </a:solidFill>
                <a:latin typeface="Inter-Regular" panose="020B0604020202020204" charset="0"/>
                <a:ea typeface="Inter-Regular" panose="020B0604020202020204" charset="0"/>
                <a:cs typeface="Arial" pitchFamily="34" charset="0"/>
              </a:rPr>
              <a:t>Bringing algo-trading closer to non-professional investors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915DFB-1C59-4B2C-B7AB-846718691D40}"/>
              </a:ext>
            </a:extLst>
          </p:cNvPr>
          <p:cNvSpPr txBox="1"/>
          <p:nvPr/>
        </p:nvSpPr>
        <p:spPr>
          <a:xfrm>
            <a:off x="7840960" y="4727179"/>
            <a:ext cx="10743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Inter-Regular" panose="020B0604020202020204" charset="0"/>
                <a:ea typeface="Inter-Regular" panose="020B0604020202020204" charset="0"/>
              </a:rPr>
              <a:t>Group 3A</a:t>
            </a:r>
          </a:p>
        </p:txBody>
      </p:sp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50" y="29874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Insights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50" y="800099"/>
            <a:ext cx="7290309" cy="419095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time for monitoring markets as main factor for not involved in trading or engage in it frequently.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expected annualized return rate at least </a:t>
            </a:r>
            <a:r>
              <a:rPr lang="en-US" sz="1600" i="1" u="sng" dirty="0"/>
              <a:t>3% to 10%.</a:t>
            </a:r>
            <a:endParaRPr lang="en-US" sz="1600" dirty="0"/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shown high interest in US market, which offered relatively most liquid and choices of trading instruments.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most does not know about algo-trading, about half is likely to engage in one, when told of its benefits, in particular: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sz="1600" dirty="0"/>
              <a:t>allow systematic approach to active trading than methods based on individual’s intuition or instinct. 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sz="1600" dirty="0"/>
              <a:t>reduce possibility of human mistakes in trading based on emotional and psychological factors.</a:t>
            </a:r>
          </a:p>
          <a:p>
            <a:pPr lvl="1">
              <a:spcBef>
                <a:spcPts val="600"/>
              </a:spcBef>
              <a:buChar char="●"/>
            </a:pPr>
            <a:endParaRPr lang="en-US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SG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4125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50" y="29874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Further Insights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50" y="800099"/>
            <a:ext cx="7290309" cy="419095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/>
              <a:t>Probing with 4 personas with algo-trading knowledge: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preferred minimum subscription fee allowed in Quant-Connect platform, i.e. USD 3 per month.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expected annualized return rate - </a:t>
            </a:r>
            <a:r>
              <a:rPr lang="en-US" sz="1600" i="1" u="sng" dirty="0"/>
              <a:t>5% to 10%.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strategy to execute at least once a week or a month.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concern about strategy’s capability and effectiveness in meeting profitability target.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options of types of instruments based on risk appetite.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to know instruments’ measure of volatility, back-tested Sharpe ratio and absolute returns.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strategy that would consider time &amp; volume weighted average price.</a:t>
            </a:r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/>
              <a:t> </a:t>
            </a:r>
          </a:p>
          <a:p>
            <a:pPr marL="76200" indent="0">
              <a:buNone/>
            </a:pPr>
            <a:endParaRPr lang="en-SG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7D7EA0-60C7-4E1B-B3DF-F9B9C27ABB33}"/>
              </a:ext>
            </a:extLst>
          </p:cNvPr>
          <p:cNvSpPr txBox="1"/>
          <p:nvPr/>
        </p:nvSpPr>
        <p:spPr>
          <a:xfrm>
            <a:off x="6850380" y="1767840"/>
            <a:ext cx="1255770" cy="9541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Which is preferred week or month?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9D548E-6658-4961-B37D-58BA3D73365B}"/>
              </a:ext>
            </a:extLst>
          </p:cNvPr>
          <p:cNvSpPr txBox="1"/>
          <p:nvPr/>
        </p:nvSpPr>
        <p:spPr>
          <a:xfrm>
            <a:off x="7597140" y="571500"/>
            <a:ext cx="1279744" cy="116955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SG" dirty="0"/>
              <a:t>All were willing to pay at least $3 -$5 per month?</a:t>
            </a:r>
          </a:p>
        </p:txBody>
      </p:sp>
    </p:spTree>
    <p:extLst>
      <p:ext uri="{BB962C8B-B14F-4D97-AF65-F5344CB8AC3E}">
        <p14:creationId xmlns:p14="http://schemas.microsoft.com/office/powerpoint/2010/main" val="31776956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3.</a:t>
            </a:r>
            <a:r>
              <a:rPr lang="en-US" sz="3600" dirty="0"/>
              <a:t> </a:t>
            </a:r>
            <a:r>
              <a:rPr lang="en-US" sz="3600" dirty="0" err="1"/>
              <a:t>QuantConnect</a:t>
            </a:r>
            <a:r>
              <a:rPr lang="en-US" sz="3600" dirty="0"/>
              <a:t> Alpha Market</a:t>
            </a:r>
            <a:endParaRPr sz="3600" dirty="0"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typical case of strategy selection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2761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Strategy selection on Alpha Market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087AF74-63D6-4A4F-97BC-34DC0B75D1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13" t="15238" b="6878"/>
          <a:stretch/>
        </p:blipFill>
        <p:spPr>
          <a:xfrm>
            <a:off x="943375" y="1351044"/>
            <a:ext cx="7162800" cy="3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55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 of a strategy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991F7A1-9219-1848-803F-DCDE252149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29" t="14531" r="-439" b="17037"/>
          <a:stretch/>
        </p:blipFill>
        <p:spPr>
          <a:xfrm>
            <a:off x="4437018" y="2729407"/>
            <a:ext cx="4554488" cy="2187783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6D603765-6762-9A4E-9DA8-CE028BF6B9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52" t="12437" b="46284"/>
          <a:stretch/>
        </p:blipFill>
        <p:spPr>
          <a:xfrm>
            <a:off x="4152001" y="1232300"/>
            <a:ext cx="4839506" cy="1497107"/>
          </a:xfrm>
          <a:prstGeom prst="rect">
            <a:avLst/>
          </a:prstGeom>
        </p:spPr>
      </p:pic>
      <p:pic>
        <p:nvPicPr>
          <p:cNvPr id="9" name="Picture 8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6FA3C1CD-3C51-DC46-AD8B-287F8C6FD5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599" t="11055" b="11111"/>
          <a:stretch/>
        </p:blipFill>
        <p:spPr>
          <a:xfrm>
            <a:off x="152493" y="1788012"/>
            <a:ext cx="3999507" cy="272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0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4.</a:t>
            </a:r>
            <a:r>
              <a:rPr lang="en-US" sz="3600" dirty="0"/>
              <a:t> Our Solution and comparison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371025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Existing investment methods</a:t>
            </a:r>
            <a:endParaRPr dirty="0"/>
          </a:p>
        </p:txBody>
      </p:sp>
      <p:graphicFrame>
        <p:nvGraphicFramePr>
          <p:cNvPr id="169" name="Google Shape;169;p24"/>
          <p:cNvGraphicFramePr/>
          <p:nvPr>
            <p:extLst>
              <p:ext uri="{D42A27DB-BD31-4B8C-83A1-F6EECF244321}">
                <p14:modId xmlns:p14="http://schemas.microsoft.com/office/powerpoint/2010/main" val="1444219443"/>
              </p:ext>
            </p:extLst>
          </p:nvPr>
        </p:nvGraphicFramePr>
        <p:xfrm>
          <a:off x="1037900" y="1348581"/>
          <a:ext cx="7068276" cy="3507090"/>
        </p:xfrm>
        <a:graphic>
          <a:graphicData uri="http://schemas.openxmlformats.org/drawingml/2006/table">
            <a:tbl>
              <a:tblPr>
                <a:noFill/>
                <a:tableStyleId>{E4B8CE54-D7E4-4D6C-B30F-6A91B47CCFBE}</a:tableStyleId>
              </a:tblPr>
              <a:tblGrid>
                <a:gridCol w="161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0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13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671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Pros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Cons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Wealth Management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L</a:t>
                      </a:r>
                      <a:r>
                        <a:rPr lang="en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east efforts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High fees, Control, Visibility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Mutual Funds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Availability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E</a:t>
                      </a:r>
                      <a:r>
                        <a:rPr lang="en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nter/exit process, Regulatory limitations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Hedge Funds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Access to wider range of strategies and markets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Low availability, High fees, Control, Visibility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ETF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Low fees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Passive strategy only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7454466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Manual trading via a broker or directly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Availability, Control, Visibility, Fees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High complexity, requires expertise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18795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 err="1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Robotraders</a:t>
                      </a:r>
                      <a:r>
                        <a:rPr lang="en-US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/Theme investments</a:t>
                      </a:r>
                    </a:p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Combines positive sides of other investment methods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Still requires “trusting” your funds to a third party</a:t>
                      </a:r>
                      <a:endParaRPr sz="1100" dirty="0">
                        <a:solidFill>
                          <a:schemeClr val="dk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6752518"/>
                  </a:ext>
                </a:extLst>
              </a:tr>
            </a:tbl>
          </a:graphicData>
        </a:graphic>
      </p:graphicFrame>
      <p:sp>
        <p:nvSpPr>
          <p:cNvPr id="170" name="Google Shape;170;p2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1015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solution</a:t>
            </a:r>
            <a:endParaRPr dirty="0"/>
          </a:p>
        </p:txBody>
      </p:sp>
      <p:sp>
        <p:nvSpPr>
          <p:cNvPr id="339" name="Google Shape;339;p36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44030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Advantages compare to existing trading/investments methods:</a:t>
            </a:r>
            <a:endParaRPr sz="1600" dirty="0"/>
          </a:p>
          <a:p>
            <a:pPr marL="45720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-US" sz="1600" dirty="0"/>
              <a:t>Competitive performance</a:t>
            </a:r>
          </a:p>
          <a:p>
            <a:pPr marL="571500" lvl="1" indent="0">
              <a:spcBef>
                <a:spcPts val="600"/>
              </a:spcBef>
              <a:buSzPts val="1800"/>
              <a:buNone/>
            </a:pPr>
            <a:r>
              <a:rPr lang="en-US" sz="1100" dirty="0"/>
              <a:t>Our strategy consists of short-term trading strategy and long-term investment strategy, providing good balance between risk and return</a:t>
            </a:r>
            <a:endParaRPr lang="en-US" sz="1400" dirty="0"/>
          </a:p>
          <a:p>
            <a:pPr marL="45720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-US" sz="1600" dirty="0"/>
              <a:t>Availability</a:t>
            </a:r>
          </a:p>
          <a:p>
            <a:pPr marL="571500" lvl="1" indent="0">
              <a:spcBef>
                <a:spcPts val="600"/>
              </a:spcBef>
              <a:buSzPts val="1800"/>
              <a:buNone/>
            </a:pPr>
            <a:r>
              <a:rPr lang="en-US" sz="1100" dirty="0"/>
              <a:t>Publicly available on </a:t>
            </a:r>
            <a:r>
              <a:rPr lang="en-US" sz="1100" dirty="0" err="1"/>
              <a:t>QuantConnect</a:t>
            </a:r>
            <a:r>
              <a:rPr lang="en-US" sz="1100" dirty="0"/>
              <a:t> Alpha Market (</a:t>
            </a:r>
            <a:r>
              <a:rPr lang="en-US" sz="1100"/>
              <a:t>within capacity limit)</a:t>
            </a:r>
            <a:endParaRPr sz="14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dirty="0"/>
              <a:t>Visibility and control</a:t>
            </a:r>
          </a:p>
          <a:p>
            <a:pPr marL="571500" lvl="1" indent="0">
              <a:buSzPts val="1800"/>
              <a:buNone/>
            </a:pPr>
            <a:r>
              <a:rPr lang="en-US" sz="1100" dirty="0"/>
              <a:t>All stats (back-testing and live) are available; plus clients can exit from the strategy whenever they want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dirty="0"/>
              <a:t>Low fees</a:t>
            </a:r>
          </a:p>
          <a:p>
            <a:pPr marL="571500" lvl="1" indent="0">
              <a:buSzPts val="1800"/>
              <a:buNone/>
            </a:pPr>
            <a:r>
              <a:rPr lang="en-US" sz="1100" dirty="0"/>
              <a:t>Clients pay to </a:t>
            </a:r>
            <a:r>
              <a:rPr lang="en-US" sz="1100" dirty="0" err="1"/>
              <a:t>QuantConnect</a:t>
            </a:r>
            <a:r>
              <a:rPr lang="en-US" sz="1100" dirty="0"/>
              <a:t> for providing deployment space for the strategy (44 $/month) and there is a fixed fee for the strategy use (3-10 $/month).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600" dirty="0"/>
              <a:t>Trust</a:t>
            </a: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600" dirty="0"/>
          </a:p>
        </p:txBody>
      </p:sp>
      <p:sp>
        <p:nvSpPr>
          <p:cNvPr id="341" name="Google Shape;341;p3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7210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Trading strategy back-testing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59A8A9-7ED8-4DF3-A44A-622A85FBC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376" y="1308500"/>
            <a:ext cx="7355247" cy="37855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A6E75374-4651-4434-8CDA-99D3D5BDFED2}"/>
              </a:ext>
            </a:extLst>
          </p:cNvPr>
          <p:cNvSpPr/>
          <p:nvPr/>
        </p:nvSpPr>
        <p:spPr>
          <a:xfrm>
            <a:off x="4051393" y="1308500"/>
            <a:ext cx="762723" cy="58037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41705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Trading strategy stats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D06C21-0A03-471D-8648-D3EBE5B8C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59" y="1283778"/>
            <a:ext cx="6871905" cy="3763533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07653E32-D45B-4A6C-A405-BB2852D087FA}"/>
              </a:ext>
            </a:extLst>
          </p:cNvPr>
          <p:cNvSpPr/>
          <p:nvPr/>
        </p:nvSpPr>
        <p:spPr>
          <a:xfrm>
            <a:off x="6527611" y="2062405"/>
            <a:ext cx="550975" cy="398161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82ACF-8897-4C3F-BED6-BC1A702F8537}"/>
              </a:ext>
            </a:extLst>
          </p:cNvPr>
          <p:cNvSpPr/>
          <p:nvPr/>
        </p:nvSpPr>
        <p:spPr>
          <a:xfrm>
            <a:off x="6539852" y="2571750"/>
            <a:ext cx="550975" cy="398161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28CF39F-BE9F-473C-8587-6F64FD49C242}"/>
              </a:ext>
            </a:extLst>
          </p:cNvPr>
          <p:cNvSpPr/>
          <p:nvPr/>
        </p:nvSpPr>
        <p:spPr>
          <a:xfrm>
            <a:off x="6539851" y="3101104"/>
            <a:ext cx="550975" cy="398161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20999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7749" y="320485"/>
            <a:ext cx="3055910" cy="71558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50" dirty="0">
                <a:solidFill>
                  <a:schemeClr val="bg1"/>
                </a:solidFill>
                <a:latin typeface="Inter-Regular" panose="020B0604020202020204" charset="0"/>
                <a:ea typeface="Inter-Regular" panose="020B0604020202020204" charset="0"/>
                <a:cs typeface="Arial" pitchFamily="34" charset="0"/>
              </a:rPr>
              <a:t>Agenda</a:t>
            </a:r>
            <a:endParaRPr lang="ko-KR" altLang="en-US" sz="4050" dirty="0">
              <a:solidFill>
                <a:schemeClr val="bg1"/>
              </a:solidFill>
              <a:latin typeface="Inter-Regular" panose="020B0604020202020204" charset="0"/>
              <a:cs typeface="Arial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CC1A768-0507-4198-A8D4-1E5EAC9D03BF}"/>
              </a:ext>
            </a:extLst>
          </p:cNvPr>
          <p:cNvGrpSpPr/>
          <p:nvPr/>
        </p:nvGrpSpPr>
        <p:grpSpPr>
          <a:xfrm>
            <a:off x="4041935" y="1091609"/>
            <a:ext cx="4643755" cy="3595351"/>
            <a:chOff x="4041935" y="1091609"/>
            <a:chExt cx="4643755" cy="359535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D6A2D45-FE71-45F3-BC5E-44FEBBFAC98A}"/>
                </a:ext>
              </a:extLst>
            </p:cNvPr>
            <p:cNvGrpSpPr/>
            <p:nvPr/>
          </p:nvGrpSpPr>
          <p:grpSpPr>
            <a:xfrm>
              <a:off x="4041935" y="1091609"/>
              <a:ext cx="4643755" cy="3595351"/>
              <a:chOff x="5885014" y="654503"/>
              <a:chExt cx="5725722" cy="4373224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56C016-2CE9-4A41-AAAD-479E0F70132F}"/>
                  </a:ext>
                </a:extLst>
              </p:cNvPr>
              <p:cNvSpPr txBox="1"/>
              <p:nvPr/>
            </p:nvSpPr>
            <p:spPr>
              <a:xfrm>
                <a:off x="6896397" y="685828"/>
                <a:ext cx="4706821" cy="861041"/>
              </a:xfrm>
              <a:prstGeom prst="rect">
                <a:avLst/>
              </a:prstGeom>
              <a:noFill/>
            </p:spPr>
            <p:txBody>
              <a:bodyPr wrap="square" lIns="81000" rIns="81000" rtlCol="0">
                <a:spAutoFit/>
              </a:bodyPr>
              <a:lstStyle/>
              <a:p>
                <a:r>
                  <a:rPr lang="en-US" altLang="ko-KR" sz="2000" b="1" dirty="0">
                    <a:solidFill>
                      <a:schemeClr val="bg1"/>
                    </a:solidFill>
                    <a:latin typeface="Inter-Regular" panose="020B0604020202020204" charset="0"/>
                    <a:ea typeface="Inter-Regular" panose="020B0604020202020204" charset="0"/>
                    <a:cs typeface="Arial" pitchFamily="34" charset="0"/>
                  </a:rPr>
                  <a:t>Trading Strategy as a Product</a:t>
                </a:r>
                <a:endParaRPr lang="ko-KR" altLang="en-US" sz="2000" b="1" dirty="0">
                  <a:solidFill>
                    <a:schemeClr val="bg1"/>
                  </a:solidFill>
                  <a:latin typeface="Inter-Regular" panose="020B0604020202020204" charset="0"/>
                  <a:cs typeface="Arial" pitchFamily="34" charset="0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68954F2-9FF7-439F-AEAB-75F9457D5B63}"/>
                  </a:ext>
                </a:extLst>
              </p:cNvPr>
              <p:cNvSpPr txBox="1"/>
              <p:nvPr/>
            </p:nvSpPr>
            <p:spPr>
              <a:xfrm>
                <a:off x="5885014" y="654503"/>
                <a:ext cx="958096" cy="711294"/>
              </a:xfrm>
              <a:prstGeom prst="rect">
                <a:avLst/>
              </a:prstGeom>
              <a:noFill/>
            </p:spPr>
            <p:txBody>
              <a:bodyPr wrap="square" lIns="81000" rIns="81000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bg1"/>
                    </a:solidFill>
                    <a:latin typeface="Inter-Regular" panose="020B0604020202020204" charset="0"/>
                    <a:ea typeface="Inter-Regular" panose="020B0604020202020204" charset="0"/>
                    <a:cs typeface="Arial" pitchFamily="34" charset="0"/>
                  </a:rPr>
                  <a:t>01</a:t>
                </a:r>
                <a:endParaRPr lang="ko-KR" altLang="en-US" sz="3200" b="1" dirty="0">
                  <a:solidFill>
                    <a:schemeClr val="bg1"/>
                  </a:solidFill>
                  <a:latin typeface="Inter-Regular" panose="020B0604020202020204" charset="0"/>
                  <a:cs typeface="Arial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86944A9-8317-4701-8923-95546EBC6A81}"/>
                  </a:ext>
                </a:extLst>
              </p:cNvPr>
              <p:cNvSpPr txBox="1"/>
              <p:nvPr/>
            </p:nvSpPr>
            <p:spPr>
              <a:xfrm>
                <a:off x="6903915" y="1747347"/>
                <a:ext cx="4706821" cy="486676"/>
              </a:xfrm>
              <a:prstGeom prst="rect">
                <a:avLst/>
              </a:prstGeom>
              <a:noFill/>
            </p:spPr>
            <p:txBody>
              <a:bodyPr wrap="square" lIns="81000" rIns="81000" rtlCol="0">
                <a:spAutoFit/>
              </a:bodyPr>
              <a:lstStyle/>
              <a:p>
                <a:r>
                  <a:rPr lang="en-US" altLang="ko-KR" sz="2000" b="1" dirty="0">
                    <a:solidFill>
                      <a:schemeClr val="bg1"/>
                    </a:solidFill>
                    <a:latin typeface="Inter-Regular" panose="020B0604020202020204" charset="0"/>
                    <a:ea typeface="Inter-Regular" panose="020B0604020202020204" charset="0"/>
                    <a:cs typeface="Arial" pitchFamily="34" charset="0"/>
                  </a:rPr>
                  <a:t>Understanding Our Client</a:t>
                </a:r>
                <a:endParaRPr lang="ko-KR" altLang="en-US" sz="2000" b="1" dirty="0">
                  <a:solidFill>
                    <a:schemeClr val="bg1"/>
                  </a:solidFill>
                  <a:latin typeface="Inter-Regular" panose="020B0604020202020204" charset="0"/>
                  <a:cs typeface="Arial" pitchFamily="34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6A42029-48EF-40B7-A20B-9D05D2DD248A}"/>
                  </a:ext>
                </a:extLst>
              </p:cNvPr>
              <p:cNvSpPr txBox="1"/>
              <p:nvPr/>
            </p:nvSpPr>
            <p:spPr>
              <a:xfrm>
                <a:off x="5885014" y="1558778"/>
                <a:ext cx="958096" cy="711294"/>
              </a:xfrm>
              <a:prstGeom prst="rect">
                <a:avLst/>
              </a:prstGeom>
              <a:noFill/>
            </p:spPr>
            <p:txBody>
              <a:bodyPr wrap="square" lIns="81000" rIns="81000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bg1"/>
                    </a:solidFill>
                    <a:latin typeface="Inter-Regular" panose="020B0604020202020204" charset="0"/>
                    <a:ea typeface="Inter-Regular" panose="020B0604020202020204" charset="0"/>
                    <a:cs typeface="Arial" pitchFamily="34" charset="0"/>
                  </a:rPr>
                  <a:t>02</a:t>
                </a:r>
                <a:endParaRPr lang="ko-KR" altLang="en-US" sz="3600" b="1" dirty="0">
                  <a:solidFill>
                    <a:schemeClr val="bg1"/>
                  </a:solidFill>
                  <a:latin typeface="Inter-Regular" panose="020B0604020202020204" charset="0"/>
                  <a:cs typeface="Arial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88DC5F-7B11-4BFE-A62A-1B2C2273B5B4}"/>
                  </a:ext>
                </a:extLst>
              </p:cNvPr>
              <p:cNvSpPr txBox="1"/>
              <p:nvPr/>
            </p:nvSpPr>
            <p:spPr>
              <a:xfrm>
                <a:off x="6896397" y="2668865"/>
                <a:ext cx="4706821" cy="491355"/>
              </a:xfrm>
              <a:prstGeom prst="rect">
                <a:avLst/>
              </a:prstGeom>
              <a:noFill/>
            </p:spPr>
            <p:txBody>
              <a:bodyPr wrap="square" lIns="81000" rIns="81000" rtlCol="0">
                <a:spAutoFit/>
              </a:bodyPr>
              <a:lstStyle/>
              <a:p>
                <a:r>
                  <a:rPr lang="en-US" altLang="ko-KR" sz="2000" b="1" dirty="0" err="1">
                    <a:solidFill>
                      <a:schemeClr val="bg1"/>
                    </a:solidFill>
                    <a:latin typeface="Inter-Regular" panose="020B0604020202020204" charset="0"/>
                    <a:ea typeface="Inter-Regular" panose="020B0604020202020204" charset="0"/>
                    <a:cs typeface="Arial" pitchFamily="34" charset="0"/>
                  </a:rPr>
                  <a:t>QuantConnect</a:t>
                </a:r>
                <a:r>
                  <a:rPr lang="en-US" altLang="ko-KR" sz="2000" b="1" dirty="0">
                    <a:solidFill>
                      <a:schemeClr val="bg1"/>
                    </a:solidFill>
                    <a:latin typeface="Inter-Regular" panose="020B0604020202020204" charset="0"/>
                    <a:ea typeface="Inter-Regular" panose="020B0604020202020204" charset="0"/>
                    <a:cs typeface="Arial" pitchFamily="34" charset="0"/>
                  </a:rPr>
                  <a:t> Alpha Market</a:t>
                </a:r>
                <a:endParaRPr lang="ko-KR" altLang="en-US" sz="2000" b="1" dirty="0">
                  <a:solidFill>
                    <a:schemeClr val="bg1"/>
                  </a:solidFill>
                  <a:latin typeface="Inter-Regular" panose="020B0604020202020204" charset="0"/>
                  <a:cs typeface="Arial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0212152-D2D8-461E-8E4F-7D4F53482A03}"/>
                  </a:ext>
                </a:extLst>
              </p:cNvPr>
              <p:cNvSpPr txBox="1"/>
              <p:nvPr/>
            </p:nvSpPr>
            <p:spPr>
              <a:xfrm>
                <a:off x="5885014" y="2537201"/>
                <a:ext cx="1011383" cy="711294"/>
              </a:xfrm>
              <a:prstGeom prst="rect">
                <a:avLst/>
              </a:prstGeom>
              <a:noFill/>
            </p:spPr>
            <p:txBody>
              <a:bodyPr wrap="square" lIns="81000" rIns="81000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bg1"/>
                    </a:solidFill>
                    <a:latin typeface="Inter-Regular" panose="020B0604020202020204" charset="0"/>
                    <a:ea typeface="Inter-Regular" panose="020B0604020202020204" charset="0"/>
                    <a:cs typeface="Arial" pitchFamily="34" charset="0"/>
                  </a:rPr>
                  <a:t>03</a:t>
                </a:r>
                <a:endParaRPr lang="ko-KR" altLang="en-US" sz="3600" b="1" dirty="0">
                  <a:solidFill>
                    <a:schemeClr val="bg1"/>
                  </a:solidFill>
                  <a:latin typeface="Inter-Regular" panose="020B0604020202020204" charset="0"/>
                  <a:cs typeface="Arial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F95DDF-9AF8-4AF7-867B-79BCE192BEEE}"/>
                  </a:ext>
                </a:extLst>
              </p:cNvPr>
              <p:cNvSpPr txBox="1"/>
              <p:nvPr/>
            </p:nvSpPr>
            <p:spPr>
              <a:xfrm>
                <a:off x="6903913" y="4478016"/>
                <a:ext cx="4706821" cy="491355"/>
              </a:xfrm>
              <a:prstGeom prst="rect">
                <a:avLst/>
              </a:prstGeom>
              <a:noFill/>
            </p:spPr>
            <p:txBody>
              <a:bodyPr wrap="square" lIns="81000" rIns="81000" rtlCol="0">
                <a:spAutoFit/>
              </a:bodyPr>
              <a:lstStyle/>
              <a:p>
                <a:r>
                  <a:rPr lang="en-US" altLang="ko-KR" sz="2000" b="1" dirty="0">
                    <a:solidFill>
                      <a:schemeClr val="bg1"/>
                    </a:solidFill>
                    <a:latin typeface="Inter-Regular" panose="020B0604020202020204" charset="0"/>
                    <a:ea typeface="Inter-Regular" panose="020B0604020202020204" charset="0"/>
                    <a:cs typeface="Arial" pitchFamily="34" charset="0"/>
                  </a:rPr>
                  <a:t>Revenues &amp; Costs</a:t>
                </a:r>
                <a:endParaRPr lang="ko-KR" altLang="en-US" sz="2000" b="1" dirty="0">
                  <a:solidFill>
                    <a:schemeClr val="bg1"/>
                  </a:solidFill>
                  <a:latin typeface="Inter-Regular" panose="020B0604020202020204" charset="0"/>
                  <a:cs typeface="Arial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94A60E4-672D-45B2-B6C9-4CCEC944A519}"/>
                  </a:ext>
                </a:extLst>
              </p:cNvPr>
              <p:cNvSpPr txBox="1"/>
              <p:nvPr/>
            </p:nvSpPr>
            <p:spPr>
              <a:xfrm>
                <a:off x="5885014" y="4316433"/>
                <a:ext cx="958096" cy="711294"/>
              </a:xfrm>
              <a:prstGeom prst="rect">
                <a:avLst/>
              </a:prstGeom>
              <a:noFill/>
            </p:spPr>
            <p:txBody>
              <a:bodyPr wrap="square" lIns="81000" rIns="81000" rtlCol="0">
                <a:spAutoFit/>
              </a:bodyPr>
              <a:lstStyle/>
              <a:p>
                <a:pPr algn="ctr"/>
                <a:r>
                  <a:rPr lang="en-US" altLang="ko-KR" sz="3200" b="1" dirty="0">
                    <a:solidFill>
                      <a:schemeClr val="bg1"/>
                    </a:solidFill>
                    <a:latin typeface="Inter-Regular" panose="020B0604020202020204" charset="0"/>
                    <a:ea typeface="Inter-Regular" panose="020B0604020202020204" charset="0"/>
                    <a:cs typeface="Arial" pitchFamily="34" charset="0"/>
                  </a:rPr>
                  <a:t>05</a:t>
                </a:r>
                <a:endParaRPr lang="ko-KR" altLang="en-US" sz="3600" b="1" dirty="0">
                  <a:solidFill>
                    <a:schemeClr val="bg1"/>
                  </a:solidFill>
                  <a:latin typeface="Inter-Regular" panose="020B0604020202020204" charset="0"/>
                  <a:cs typeface="Arial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A3D2171-5563-4F7C-8B32-230C3BFFB405}"/>
                </a:ext>
              </a:extLst>
            </p:cNvPr>
            <p:cNvSpPr txBox="1"/>
            <p:nvPr/>
          </p:nvSpPr>
          <p:spPr>
            <a:xfrm>
              <a:off x="4862201" y="3473574"/>
              <a:ext cx="3774174" cy="400110"/>
            </a:xfrm>
            <a:prstGeom prst="rect">
              <a:avLst/>
            </a:prstGeom>
            <a:noFill/>
          </p:spPr>
          <p:txBody>
            <a:bodyPr wrap="square" lIns="81000" rIns="81000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latin typeface="Inter-Regular" panose="020B0604020202020204" charset="0"/>
                  <a:ea typeface="Inter-Regular" panose="020B0604020202020204" charset="0"/>
                  <a:cs typeface="Arial" pitchFamily="34" charset="0"/>
                </a:rPr>
                <a:t>Our Solution and comparison</a:t>
              </a:r>
              <a:endParaRPr lang="ko-KR" altLang="en-US" sz="2000" b="1" dirty="0">
                <a:solidFill>
                  <a:schemeClr val="bg1"/>
                </a:solidFill>
                <a:latin typeface="Inter-Regular" panose="020B0604020202020204" charset="0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40E26DB-CD35-4DC8-8250-188740D45501}"/>
                </a:ext>
              </a:extLst>
            </p:cNvPr>
            <p:cNvSpPr txBox="1"/>
            <p:nvPr/>
          </p:nvSpPr>
          <p:spPr>
            <a:xfrm>
              <a:off x="4049018" y="3370806"/>
              <a:ext cx="813183" cy="584775"/>
            </a:xfrm>
            <a:prstGeom prst="rect">
              <a:avLst/>
            </a:prstGeom>
            <a:noFill/>
          </p:spPr>
          <p:txBody>
            <a:bodyPr wrap="square" lIns="81000" rIns="81000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latin typeface="Inter-Regular" panose="020B0604020202020204" charset="0"/>
                  <a:ea typeface="Inter-Regular" panose="020B0604020202020204" charset="0"/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bg1"/>
                </a:solidFill>
                <a:latin typeface="Inter-Regular" panose="020B060402020202020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Long-term strategy back-testing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03AB1D-0695-4E93-B7E4-4314A3C93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875" y="1377043"/>
            <a:ext cx="6400800" cy="33147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3489C8E8-C590-446C-8235-6E9824BEE125}"/>
              </a:ext>
            </a:extLst>
          </p:cNvPr>
          <p:cNvSpPr/>
          <p:nvPr/>
        </p:nvSpPr>
        <p:spPr>
          <a:xfrm>
            <a:off x="3726180" y="1447800"/>
            <a:ext cx="777240" cy="44196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A33782-45C7-4008-8292-D2629546B352}"/>
              </a:ext>
            </a:extLst>
          </p:cNvPr>
          <p:cNvSpPr txBox="1"/>
          <p:nvPr/>
        </p:nvSpPr>
        <p:spPr>
          <a:xfrm>
            <a:off x="1333500" y="4107180"/>
            <a:ext cx="230886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Passive implementation of S&amp; P 500 using ETFs</a:t>
            </a:r>
          </a:p>
        </p:txBody>
      </p:sp>
    </p:spTree>
    <p:extLst>
      <p:ext uri="{BB962C8B-B14F-4D97-AF65-F5344CB8AC3E}">
        <p14:creationId xmlns:p14="http://schemas.microsoft.com/office/powerpoint/2010/main" val="22461834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Long-term strategy stats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26CE7F-87A8-4C5F-BC92-CEA70F917D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875" y="1435100"/>
            <a:ext cx="7047697" cy="319960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F0408AE-94F0-445B-8E84-A870BAA0EF68}"/>
              </a:ext>
            </a:extLst>
          </p:cNvPr>
          <p:cNvSpPr/>
          <p:nvPr/>
        </p:nvSpPr>
        <p:spPr>
          <a:xfrm>
            <a:off x="7120528" y="2960941"/>
            <a:ext cx="550975" cy="3981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3EFAFC-3FA4-4166-BDD5-833670C0FC09}"/>
              </a:ext>
            </a:extLst>
          </p:cNvPr>
          <p:cNvSpPr/>
          <p:nvPr/>
        </p:nvSpPr>
        <p:spPr>
          <a:xfrm>
            <a:off x="7120528" y="2512342"/>
            <a:ext cx="550975" cy="398161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BC88716-8569-47C7-8E9A-3DA2DB817052}"/>
              </a:ext>
            </a:extLst>
          </p:cNvPr>
          <p:cNvSpPr/>
          <p:nvPr/>
        </p:nvSpPr>
        <p:spPr>
          <a:xfrm>
            <a:off x="7107177" y="2059890"/>
            <a:ext cx="550975" cy="398161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6311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5.</a:t>
            </a:r>
            <a:r>
              <a:rPr lang="en-US" dirty="0"/>
              <a:t> Financials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6892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44A59-E330-478F-8760-CA9386E4B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Financials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BB28D5-C292-4A86-819F-F38DF250CC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8AE03-AACF-4EE2-9CCA-50DCB07E2513}"/>
              </a:ext>
            </a:extLst>
          </p:cNvPr>
          <p:cNvSpPr txBox="1"/>
          <p:nvPr/>
        </p:nvSpPr>
        <p:spPr>
          <a:xfrm>
            <a:off x="5314469" y="1021546"/>
            <a:ext cx="3113251" cy="32624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SG" b="1" dirty="0"/>
              <a:t>Revenue Assumptions</a:t>
            </a:r>
          </a:p>
          <a:p>
            <a:r>
              <a:rPr lang="en-SG" sz="1200" dirty="0"/>
              <a:t>Licensing fee @$3 per month or $36pa per strategy per client.</a:t>
            </a:r>
          </a:p>
          <a:p>
            <a:endParaRPr lang="en-SG" sz="1200" b="1" dirty="0"/>
          </a:p>
          <a:p>
            <a:r>
              <a:rPr lang="en-SG" sz="1200" b="1" dirty="0" err="1"/>
              <a:t>Yr</a:t>
            </a:r>
            <a:r>
              <a:rPr lang="en-SG" sz="1200" b="1" dirty="0"/>
              <a:t> 1</a:t>
            </a:r>
          </a:p>
          <a:p>
            <a:r>
              <a:rPr lang="en-SG" sz="1200" dirty="0"/>
              <a:t>Average of 3 strategies with 10 clients each.</a:t>
            </a:r>
          </a:p>
          <a:p>
            <a:endParaRPr lang="en-SG" sz="1200" b="1" dirty="0"/>
          </a:p>
          <a:p>
            <a:r>
              <a:rPr lang="en-SG" sz="1200" b="1" dirty="0" err="1"/>
              <a:t>Yr</a:t>
            </a:r>
            <a:r>
              <a:rPr lang="en-SG" sz="1200" b="1" dirty="0"/>
              <a:t> 2:</a:t>
            </a:r>
          </a:p>
          <a:p>
            <a:r>
              <a:rPr lang="en-SG" sz="1200" dirty="0"/>
              <a:t>Another 3 strategies added. Total of 6 strategies with an average of 20 clients each.</a:t>
            </a:r>
          </a:p>
          <a:p>
            <a:endParaRPr lang="en-SG" sz="1200" b="1" dirty="0"/>
          </a:p>
          <a:p>
            <a:r>
              <a:rPr lang="en-SG" sz="1200" b="1" dirty="0"/>
              <a:t>Yr3</a:t>
            </a:r>
          </a:p>
          <a:p>
            <a:r>
              <a:rPr lang="en-SG" sz="1200" dirty="0"/>
              <a:t>Another 3 strategies added. Total of 9 strategies with an average of 30 clients each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62489BC-BC3F-4F2A-A168-DA91E3099A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9589305"/>
              </p:ext>
            </p:extLst>
          </p:nvPr>
        </p:nvGraphicFramePr>
        <p:xfrm>
          <a:off x="601980" y="1165860"/>
          <a:ext cx="4099560" cy="31181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F548446-3539-423C-96BE-EFD31EC034D3}"/>
              </a:ext>
            </a:extLst>
          </p:cNvPr>
          <p:cNvSpPr txBox="1"/>
          <p:nvPr/>
        </p:nvSpPr>
        <p:spPr>
          <a:xfrm>
            <a:off x="1097280" y="4358640"/>
            <a:ext cx="665226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Proprietary trading @20% on $50,000 = $10,000 per annum</a:t>
            </a:r>
          </a:p>
        </p:txBody>
      </p:sp>
    </p:spTree>
    <p:extLst>
      <p:ext uri="{BB962C8B-B14F-4D97-AF65-F5344CB8AC3E}">
        <p14:creationId xmlns:p14="http://schemas.microsoft.com/office/powerpoint/2010/main" val="33201142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/>
          <p:cNvSpPr txBox="1">
            <a:spLocks noGrp="1"/>
          </p:cNvSpPr>
          <p:nvPr>
            <p:ph type="ctrTitle" idx="4294967295"/>
          </p:nvPr>
        </p:nvSpPr>
        <p:spPr>
          <a:xfrm>
            <a:off x="1037875" y="974563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/>
              <a:t>Q &amp; A</a:t>
            </a:r>
            <a:endParaRPr sz="6800" dirty="0"/>
          </a:p>
        </p:txBody>
      </p:sp>
      <p:sp>
        <p:nvSpPr>
          <p:cNvPr id="325" name="Google Shape;325;p34"/>
          <p:cNvSpPr txBox="1">
            <a:spLocks noGrp="1"/>
          </p:cNvSpPr>
          <p:nvPr>
            <p:ph type="subTitle" idx="4294967295"/>
          </p:nvPr>
        </p:nvSpPr>
        <p:spPr>
          <a:xfrm>
            <a:off x="1037875" y="1983735"/>
            <a:ext cx="5889600" cy="21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2"/>
                </a:solidFill>
                <a:latin typeface="Inter-Regular"/>
                <a:ea typeface="Inter-Regular"/>
                <a:cs typeface="Inter-Regular"/>
                <a:sym typeface="Inter-Regular"/>
              </a:rPr>
              <a:t>Any questions?</a:t>
            </a:r>
            <a:endParaRPr sz="3600" dirty="0">
              <a:solidFill>
                <a:schemeClr val="accent2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326" name="Google Shape;326;p3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116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1.Trading Strategy as a Product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989633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New Way of Trading/Investing</a:t>
            </a:r>
          </a:p>
        </p:txBody>
      </p:sp>
      <p:sp>
        <p:nvSpPr>
          <p:cNvPr id="150" name="Google Shape;150;p2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3A28F09-C8AB-4B12-A7C8-983AA4039081}"/>
              </a:ext>
            </a:extLst>
          </p:cNvPr>
          <p:cNvSpPr/>
          <p:nvPr/>
        </p:nvSpPr>
        <p:spPr>
          <a:xfrm>
            <a:off x="750044" y="1435303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Professional trading/investment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BACB80-E05C-4D19-8F77-CAFDEE210E6A}"/>
              </a:ext>
            </a:extLst>
          </p:cNvPr>
          <p:cNvSpPr/>
          <p:nvPr/>
        </p:nvSpPr>
        <p:spPr>
          <a:xfrm>
            <a:off x="750044" y="2936443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Personal trading/investment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760789A7-94CC-4963-B286-5895E79363FA}"/>
              </a:ext>
            </a:extLst>
          </p:cNvPr>
          <p:cNvSpPr/>
          <p:nvPr/>
        </p:nvSpPr>
        <p:spPr>
          <a:xfrm rot="1117224">
            <a:off x="2697936" y="1861544"/>
            <a:ext cx="808214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79E772DE-0E96-48BC-B2F0-8E71708CBA9F}"/>
              </a:ext>
            </a:extLst>
          </p:cNvPr>
          <p:cNvSpPr/>
          <p:nvPr/>
        </p:nvSpPr>
        <p:spPr>
          <a:xfrm rot="20482776" flipV="1">
            <a:off x="2698132" y="3086815"/>
            <a:ext cx="800711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3C1721AF-EAB3-4CE6-8335-16446F8D6CAB}"/>
              </a:ext>
            </a:extLst>
          </p:cNvPr>
          <p:cNvSpPr/>
          <p:nvPr/>
        </p:nvSpPr>
        <p:spPr>
          <a:xfrm>
            <a:off x="3824493" y="2186307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QuantConnect</a:t>
            </a:r>
            <a:endParaRPr lang="en-US" sz="1200" dirty="0">
              <a:solidFill>
                <a:srgbClr val="003E7D"/>
              </a:solidFill>
              <a:latin typeface="Inter-Regular" panose="020B0604020202020204" charset="0"/>
              <a:ea typeface="Inter-Regular" panose="020B0604020202020204" charset="0"/>
            </a:endParaRP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60A60BD0-397E-47DD-8A2F-41375900A6D3}"/>
              </a:ext>
            </a:extLst>
          </p:cNvPr>
          <p:cNvSpPr/>
          <p:nvPr/>
        </p:nvSpPr>
        <p:spPr>
          <a:xfrm>
            <a:off x="5773006" y="2473581"/>
            <a:ext cx="808214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16B58EE-A96D-4993-A909-0A607D4F2F7F}"/>
              </a:ext>
            </a:extLst>
          </p:cNvPr>
          <p:cNvSpPr/>
          <p:nvPr/>
        </p:nvSpPr>
        <p:spPr>
          <a:xfrm>
            <a:off x="6807613" y="2186307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Alpha Market</a:t>
            </a:r>
          </a:p>
        </p:txBody>
      </p:sp>
      <p:sp>
        <p:nvSpPr>
          <p:cNvPr id="45" name="Google Shape;92;p17">
            <a:extLst>
              <a:ext uri="{FF2B5EF4-FFF2-40B4-BE49-F238E27FC236}">
                <a16:creationId xmlns:a16="http://schemas.microsoft.com/office/drawing/2014/main" id="{1FD63C64-9E7F-464C-BBD1-28D92ABF8B26}"/>
              </a:ext>
            </a:extLst>
          </p:cNvPr>
          <p:cNvSpPr txBox="1">
            <a:spLocks/>
          </p:cNvSpPr>
          <p:nvPr/>
        </p:nvSpPr>
        <p:spPr>
          <a:xfrm>
            <a:off x="3776868" y="3300556"/>
            <a:ext cx="3471657" cy="146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381000">
              <a:lnSpc>
                <a:spcPct val="115000"/>
              </a:lnSpc>
              <a:spcBef>
                <a:spcPts val="600"/>
              </a:spcBef>
              <a:buClr>
                <a:schemeClr val="accent1"/>
              </a:buClr>
              <a:buSzPts val="2400"/>
              <a:buFont typeface="Inter-Regular"/>
              <a:buChar char="●"/>
              <a:defRPr sz="16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indent="-381000">
              <a:lnSpc>
                <a:spcPct val="115000"/>
              </a:lnSpc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indent="-381000">
              <a:lnSpc>
                <a:spcPct val="115000"/>
              </a:lnSpc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76200" indent="0">
              <a:buNone/>
            </a:pPr>
            <a:r>
              <a:rPr lang="en-US" sz="1400" dirty="0" err="1"/>
              <a:t>QuantConnect</a:t>
            </a:r>
            <a:r>
              <a:rPr lang="en-US" sz="1400" dirty="0"/>
              <a:t> is a platform for :</a:t>
            </a:r>
          </a:p>
          <a:p>
            <a:r>
              <a:rPr lang="en-US" sz="1400" dirty="0"/>
              <a:t>Algo-Trading;</a:t>
            </a:r>
          </a:p>
          <a:p>
            <a:r>
              <a:rPr lang="en-US" sz="1400" dirty="0"/>
              <a:t>Analytics/Research;</a:t>
            </a:r>
          </a:p>
          <a:p>
            <a:r>
              <a:rPr lang="en-US" sz="1400" dirty="0"/>
              <a:t>Trading strategy marketplace.</a:t>
            </a:r>
          </a:p>
        </p:txBody>
      </p:sp>
    </p:spTree>
    <p:extLst>
      <p:ext uri="{BB962C8B-B14F-4D97-AF65-F5344CB8AC3E}">
        <p14:creationId xmlns:p14="http://schemas.microsoft.com/office/powerpoint/2010/main" val="378243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9"/>
          <p:cNvSpPr txBox="1">
            <a:spLocks noGrp="1"/>
          </p:cNvSpPr>
          <p:nvPr>
            <p:ph type="title"/>
          </p:nvPr>
        </p:nvSpPr>
        <p:spPr>
          <a:xfrm>
            <a:off x="672115" y="75218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Roadmap</a:t>
            </a:r>
            <a:endParaRPr dirty="0"/>
          </a:p>
        </p:txBody>
      </p:sp>
      <p:sp>
        <p:nvSpPr>
          <p:cNvPr id="396" name="Google Shape;396;p3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97" name="Google Shape;397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9" name="Google Shape;399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0" name="Google Shape;400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1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2" name="Google Shape;402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3" name="Google Shape;403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3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5" name="Google Shape;405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6" name="Google Shape;406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5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8" name="Google Shape;408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09" name="Google Shape;409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0" name="Google Shape;410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6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11" name="Google Shape;411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2" name="Google Shape;412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3" name="Google Shape;413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4</a:t>
              </a:r>
              <a:endParaRPr sz="6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14" name="Google Shape;414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5" name="Google Shape;415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6" name="Google Shape;416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2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17" name="Google Shape;417;p39"/>
          <p:cNvSpPr txBox="1"/>
          <p:nvPr/>
        </p:nvSpPr>
        <p:spPr>
          <a:xfrm>
            <a:off x="891540" y="1232300"/>
            <a:ext cx="23012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Python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QuantConnect</a:t>
            </a:r>
          </a:p>
        </p:txBody>
      </p:sp>
      <p:sp>
        <p:nvSpPr>
          <p:cNvPr id="418" name="Google Shape;418;p39"/>
          <p:cNvSpPr txBox="1"/>
          <p:nvPr/>
        </p:nvSpPr>
        <p:spPr>
          <a:xfrm>
            <a:off x="3377205" y="121706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Refine trading strategies</a:t>
            </a:r>
            <a:endParaRPr sz="1200" dirty="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9" name="Google Shape;419;p39"/>
          <p:cNvSpPr txBox="1"/>
          <p:nvPr/>
        </p:nvSpPr>
        <p:spPr>
          <a:xfrm>
            <a:off x="5436010" y="1156100"/>
            <a:ext cx="135341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Trading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</a:t>
            </a: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roprietary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Capital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(Income Source 2)</a:t>
            </a:r>
            <a:endParaRPr sz="1200" dirty="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1" name="Google Shape;421;p39"/>
          <p:cNvSpPr txBox="1"/>
          <p:nvPr/>
        </p:nvSpPr>
        <p:spPr>
          <a:xfrm>
            <a:off x="4446255" y="4063600"/>
            <a:ext cx="139623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Submit on Alpha Stream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(Income Source 1)</a:t>
            </a:r>
            <a:endParaRPr sz="1200" dirty="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39"/>
          <p:cNvSpPr txBox="1"/>
          <p:nvPr/>
        </p:nvSpPr>
        <p:spPr>
          <a:xfrm>
            <a:off x="6474334" y="4017880"/>
            <a:ext cx="139623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Fund Management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Business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(Income Source 3) </a:t>
            </a:r>
            <a:endParaRPr sz="1200" dirty="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" name="Google Shape;421;p39">
            <a:extLst>
              <a:ext uri="{FF2B5EF4-FFF2-40B4-BE49-F238E27FC236}">
                <a16:creationId xmlns:a16="http://schemas.microsoft.com/office/drawing/2014/main" id="{B94B4561-D8C7-4D09-9E79-A56F017C03D9}"/>
              </a:ext>
            </a:extLst>
          </p:cNvPr>
          <p:cNvSpPr txBox="1"/>
          <p:nvPr/>
        </p:nvSpPr>
        <p:spPr>
          <a:xfrm>
            <a:off x="2434575" y="404836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Development of long and short term trading strategy</a:t>
            </a:r>
            <a:endParaRPr sz="1200" dirty="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2.Understanding our client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3502939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419141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Client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75" y="927847"/>
            <a:ext cx="7068300" cy="373702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/>
              <a:t>The persona :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reached legal age to open trading account. 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generally, not savvy traders or investors. 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aware what are stocks or shares markets about.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looking to invest idle fund to generate risk adjusted returns from trading, at least beating inflation rate.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looking to invest in liquid assets classes or financial instruments using strategies which can be repeated over time to generate returns.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looking for strategies which emphasize capital appreciation &amp; growth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US" sz="1600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6918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50" y="293075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Questionnaires 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3" name="Google Shape;203;p26">
            <a:extLst>
              <a:ext uri="{FF2B5EF4-FFF2-40B4-BE49-F238E27FC236}">
                <a16:creationId xmlns:a16="http://schemas.microsoft.com/office/drawing/2014/main" id="{018E6215-687E-4A1B-8454-8E7DE22B0458}"/>
              </a:ext>
            </a:extLst>
          </p:cNvPr>
          <p:cNvSpPr txBox="1">
            <a:spLocks/>
          </p:cNvSpPr>
          <p:nvPr/>
        </p:nvSpPr>
        <p:spPr>
          <a:xfrm>
            <a:off x="860075" y="848037"/>
            <a:ext cx="7068300" cy="6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indent="0">
              <a:buFont typeface="Inter-Regular"/>
              <a:buNone/>
            </a:pPr>
            <a:r>
              <a:rPr lang="en-US" dirty="0"/>
              <a:t>Total 37 responses are obtained.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C30207-96FB-4642-955C-3CB50C356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8600"/>
            <a:ext cx="9144000" cy="35890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3479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Understanding Our Client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75" y="821531"/>
            <a:ext cx="7068300" cy="377591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/>
              <a:t>From survey: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about 62%, does trading as a form of investment inflation protection.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sz="1600" dirty="0"/>
              <a:t>most cited reason for not trading or actively involved in trading is lack of time to monitor trades.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68%, expected to achieve an annualized return of </a:t>
            </a:r>
            <a:r>
              <a:rPr lang="en-US" sz="1600" i="1" u="sng" dirty="0"/>
              <a:t>3% to 10%, </a:t>
            </a:r>
            <a:r>
              <a:rPr lang="en-US" sz="1600" dirty="0"/>
              <a:t>with 18% expecting above </a:t>
            </a:r>
            <a:r>
              <a:rPr lang="en-US" sz="1600" i="1" u="sng" dirty="0"/>
              <a:t>10% to 20% </a:t>
            </a:r>
            <a:r>
              <a:rPr lang="en-US" sz="1600" dirty="0"/>
              <a:t>return.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68%, has shown interest in US market for trading.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instruments of interest :- 1) Equities, 2) ETFs, 3) Crypto-currencies 4) REITs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Only about 35% knows about Algo-trading.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SG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3439013"/>
      </p:ext>
    </p:extLst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581</TotalTime>
  <Words>884</Words>
  <Application>Microsoft Office PowerPoint</Application>
  <PresentationFormat>On-screen Show (16:9)</PresentationFormat>
  <Paragraphs>166</Paragraphs>
  <Slides>24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Courier New</vt:lpstr>
      <vt:lpstr>Calibri</vt:lpstr>
      <vt:lpstr>Arial</vt:lpstr>
      <vt:lpstr>Inter</vt:lpstr>
      <vt:lpstr>Wingdings</vt:lpstr>
      <vt:lpstr>Inter-Regular</vt:lpstr>
      <vt:lpstr>Joan template</vt:lpstr>
      <vt:lpstr>PowerPoint Presentation</vt:lpstr>
      <vt:lpstr>PowerPoint Presentation</vt:lpstr>
      <vt:lpstr>1.Trading Strategy as a Product</vt:lpstr>
      <vt:lpstr>New Way of Trading/Investing</vt:lpstr>
      <vt:lpstr>Roadmap</vt:lpstr>
      <vt:lpstr>2.Understanding our client</vt:lpstr>
      <vt:lpstr>Our Client</vt:lpstr>
      <vt:lpstr>Survey Questionnaires </vt:lpstr>
      <vt:lpstr>Understanding Our Client</vt:lpstr>
      <vt:lpstr>Survey Insights</vt:lpstr>
      <vt:lpstr>Further Insights</vt:lpstr>
      <vt:lpstr>3. QuantConnect Alpha Market</vt:lpstr>
      <vt:lpstr>Strategy selection on Alpha Market</vt:lpstr>
      <vt:lpstr>Example of a strategy</vt:lpstr>
      <vt:lpstr>4. Our Solution and comparison</vt:lpstr>
      <vt:lpstr>Existing investment methods</vt:lpstr>
      <vt:lpstr>Our solution</vt:lpstr>
      <vt:lpstr>Trading strategy back-testing</vt:lpstr>
      <vt:lpstr>Trading strategy stats</vt:lpstr>
      <vt:lpstr>Long-term strategy back-testing</vt:lpstr>
      <vt:lpstr>Long-term strategy stats</vt:lpstr>
      <vt:lpstr>5. Financials</vt:lpstr>
      <vt:lpstr>Financials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Caroline Roberts</dc:creator>
  <cp:lastModifiedBy>Alexey</cp:lastModifiedBy>
  <cp:revision>55</cp:revision>
  <dcterms:modified xsi:type="dcterms:W3CDTF">2021-08-17T13:30:43Z</dcterms:modified>
</cp:coreProperties>
</file>